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74" r:id="rId4"/>
    <p:sldId id="257" r:id="rId5"/>
    <p:sldId id="286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02"/>
    <p:restoredTop sz="94640"/>
  </p:normalViewPr>
  <p:slideViewPr>
    <p:cSldViewPr snapToGrid="0" snapToObjects="1">
      <p:cViewPr varScale="1">
        <p:scale>
          <a:sx n="107" d="100"/>
          <a:sy n="107" d="100"/>
        </p:scale>
        <p:origin x="7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3B7E01-6412-DF47-ACC3-DB78F9EAB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9C212B-BAD4-4346-9FCE-EDF39F3DA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F7BBD5-C497-044E-941C-57CCD309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2022/4/9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FFEDD1-7F9E-FE4F-B966-2986B77CE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F42B41-AB0F-D347-BFE2-F03FA7C0A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7048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DADE8-8375-7E49-B131-9C1BAEAD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D955AC-3100-8840-8C10-DF8D0B237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EEB601-11E2-9E49-A0F0-6E1DDD87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2022/4/9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ECF89C-A7D3-624B-A4E2-60334E4D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743D94-3FF5-344C-BE2E-EB8D53BA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5618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E5C419D-9BE9-A043-A955-D81888B032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B195D8-FD7B-1A42-8B9D-9B9273E6C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C2579B-46E9-3A49-A27D-6F9B11FAB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2022/4/9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10BC4D-A649-6B48-8393-5D1AD0908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7D500-9CCA-AB40-B497-1835613A7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9099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B5883D-9D8A-9A43-BB3E-3D7D46E3A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9E1F3C-ECE9-3A43-869F-75F8491A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6836E3-88E8-9B40-B418-72CA74474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2022/4/9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4DC6B-06EA-B949-956B-A983986E8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83B637-F195-6D43-BE24-C80BB508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8572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2AB5B-67C6-B344-8515-216190343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C00B85-B7DC-4242-BC1A-63143DFBD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BA66AB-60E5-2840-96DA-D49FBFA04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2022/4/9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C97798-D971-114E-B55B-85B4AF32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860D53-A192-1A4A-A6BB-8766E277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4114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F4731-7584-CF4C-AF31-3280B904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BBE44C-91F1-8D44-BCE0-EBB282A9A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FC6CF7-B98C-7C4E-A34F-26C584799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D36F88-C68A-4E4B-BBAF-AF9F40750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2022/4/9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5A1B97-2A52-A141-867F-1F3B0B7C9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EDB69C-1BEC-AF47-836C-D71DCB9D8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3737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39A7F-E065-CD40-A7DD-A025F5565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1CFA0E-02C6-A341-8271-2592D52FF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46318D-3D0C-BB49-B251-D83032BFF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768229-DE28-8440-AF5C-B1FA6CA46F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FB76D6-9EEB-7B4D-851F-C649330339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E19F243-AD9A-F54E-81B3-402DA3050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2022/4/9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F812C4-9DDD-EB41-8EF9-78A5ED5D1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9430D75-4CE0-0140-A625-EA4D0F69E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9303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0C0AF-F35C-704A-A194-09E81F2D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E68814-B2FE-874B-AEBF-DD2833C92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2022/4/9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561D55-CCEA-E640-86E4-EE9DC1FB4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9FA7BD-CE52-AC48-924D-40C3C7BEF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4045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DC401F-4C87-0D4B-AC75-1B2180234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2022/4/9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819992-F5B6-3042-9CCC-830DB6473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504E29-3690-4544-BF06-7490DAC82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723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82876-686D-FC43-92AE-A4B6299D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73B9D2-A2DA-534C-A6C5-0DF5EA781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44BD74-DB37-324C-A22B-F4CF9BFE9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D2291B-3B20-5540-A2FA-6AB7B8E5F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2022/4/9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DDEF5F-54FE-4E49-89F9-9BA13469C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2CCF05-EE2B-C64B-A38B-6E256D0C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915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5A95E-911E-5048-B092-7CA7EED0E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0BA3CC3-97B0-DA41-98DC-0010DF3A4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9FF211-F837-F347-80F7-6CB34F22D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068BB8-AA90-9C44-8CFA-B2C4CED78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2022/4/9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3958BA-598C-5943-A1F6-82DE0366B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BF1995-EE92-614D-9C26-882728696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7867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77311C-4F7E-3B4C-9C06-4C458947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A4601A-3098-954D-B4ED-EFEB6C6AB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E7E619-5592-5141-BAC9-CF3435AC3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4516B-ECA5-8C43-BEE3-68274B421178}" type="datetimeFigureOut">
              <a:rPr kumimoji="1" lang="zh-CN" altLang="en-US" smtClean="0"/>
              <a:t>2022/4/9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BAB53D-75DA-924D-B806-61C7F95BC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63061A-0B09-DE47-ADE7-D21FAC2E9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060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1D9F4A-17B9-4243-9EDE-FF86EF84F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7886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" altLang="zh-CN" dirty="0"/>
              <a:t>XAI-Guided Interventional Retraining for Domain Adaptation</a:t>
            </a:r>
            <a:br>
              <a:rPr lang="en" altLang="zh-CN" dirty="0"/>
            </a:br>
            <a:r>
              <a:rPr lang="en" altLang="zh-CN" dirty="0"/>
              <a:t>Progress Report </a:t>
            </a:r>
            <a:br>
              <a:rPr lang="en" altLang="zh-CN" dirty="0"/>
            </a:b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79B719-BDCF-D049-8B42-56A025558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kumimoji="1" lang="en-US" altLang="zh-CN" dirty="0"/>
              <a:t>QIU </a:t>
            </a:r>
            <a:r>
              <a:rPr kumimoji="1" lang="en-US" altLang="zh-CN" dirty="0" err="1"/>
              <a:t>Yaowen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yqiuau</a:t>
            </a:r>
            <a:r>
              <a:rPr kumimoji="1" lang="en-US" altLang="zh-CN" dirty="0"/>
              <a:t> @ </a:t>
            </a:r>
            <a:r>
              <a:rPr kumimoji="1" lang="en-US" altLang="zh-CN" dirty="0" err="1"/>
              <a:t>connect.ust.hk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2100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7" y="182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Version 3: Adopt different baseline based on v2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3A2F69-7696-BB4C-8B46-00787FFC4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87" y="1765557"/>
            <a:ext cx="11619016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Baseline Model : Inceptionv3</a:t>
            </a:r>
          </a:p>
          <a:p>
            <a:pPr lvl="1">
              <a:lnSpc>
                <a:spcPct val="150000"/>
              </a:lnSpc>
            </a:pPr>
            <a:r>
              <a:rPr kumimoji="1" lang="en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It is hoped that it can generate more reliable </a:t>
            </a:r>
            <a:r>
              <a:rPr kumimoji="1" lang="en" altLang="zh-CN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Gradcam</a:t>
            </a:r>
            <a:endParaRPr kumimoji="1" lang="en" altLang="zh-C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1. Use this baseline model to adopt version 2 XGIR</a:t>
            </a:r>
          </a:p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2. Train the baseline model using full ImageNet for 5 epochs, then adopt version 2 XGIR</a:t>
            </a: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943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D7B15-3028-704F-A788-B3E0B8C41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18255"/>
            <a:ext cx="11075794" cy="1325563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Version 3: Adopt different baseline based on v2</a:t>
            </a:r>
            <a:endParaRPr kumimoji="1"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3089F38-2791-D143-B516-1D206D9E7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294707"/>
              </p:ext>
            </p:extLst>
          </p:nvPr>
        </p:nvGraphicFramePr>
        <p:xfrm>
          <a:off x="651916" y="1142294"/>
          <a:ext cx="7939190" cy="2135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170">
                  <a:extLst>
                    <a:ext uri="{9D8B030D-6E8A-4147-A177-3AD203B41FA5}">
                      <a16:colId xmlns:a16="http://schemas.microsoft.com/office/drawing/2014/main" val="3151178053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1813929058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3518724759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2620714711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4212971254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3077794742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1578963073"/>
                    </a:ext>
                  </a:extLst>
                </a:gridCol>
              </a:tblGrid>
              <a:tr h="4869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Model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Val Top-1 Acc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Val Top-5 Acc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V2 Top-1 Acc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V2 Top-5 Acc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Top-1 Gap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Top-5 Gap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058354"/>
                  </a:ext>
                </a:extLst>
              </a:tr>
              <a:tr h="3671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75.67%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92.44%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63.01%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84.14%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12.66%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8.30%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952249"/>
                  </a:ext>
                </a:extLst>
              </a:tr>
              <a:tr h="6956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ResNet50</a:t>
                      </a:r>
                    </a:p>
                    <a:p>
                      <a:pPr algn="ctr"/>
                      <a:r>
                        <a:rPr lang="en-US" altLang="zh-CN" sz="1400" dirty="0"/>
                        <a:t>(v1)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74.89%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(-0.78%)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91.57%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(-0.87%)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62.55%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(-0.46%)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84.01%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(-0.13%)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12.34%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(-0.32%)</a:t>
                      </a:r>
                    </a:p>
                    <a:p>
                      <a:pPr algn="ctr"/>
                      <a:endParaRPr lang="zh-CN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7.56%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(-0.74%)</a:t>
                      </a:r>
                      <a:endParaRPr lang="zh-CN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132843"/>
                  </a:ext>
                </a:extLst>
              </a:tr>
              <a:tr h="4869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ResNet50</a:t>
                      </a:r>
                    </a:p>
                    <a:p>
                      <a:pPr algn="ctr"/>
                      <a:r>
                        <a:rPr lang="en-US" altLang="zh-CN" sz="1400" dirty="0"/>
                        <a:t>(v2)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75.76%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(+0.11%)</a:t>
                      </a:r>
                      <a:endParaRPr lang="zh-CN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92.59%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(+0.13%)</a:t>
                      </a:r>
                      <a:endParaRPr lang="zh-CN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62.98%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(-0.03%)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84.13%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(-0.01%)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12.78%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(+0.12%)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8.46%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(+0.16%)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887631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ABCAABF-057F-3147-A495-D3EEF304F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787866"/>
              </p:ext>
            </p:extLst>
          </p:nvPr>
        </p:nvGraphicFramePr>
        <p:xfrm>
          <a:off x="651916" y="3599461"/>
          <a:ext cx="7939190" cy="2866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170">
                  <a:extLst>
                    <a:ext uri="{9D8B030D-6E8A-4147-A177-3AD203B41FA5}">
                      <a16:colId xmlns:a16="http://schemas.microsoft.com/office/drawing/2014/main" val="3151178053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1813929058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3518724759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2620714711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4212971254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3077794742"/>
                    </a:ext>
                  </a:extLst>
                </a:gridCol>
                <a:gridCol w="1134170">
                  <a:extLst>
                    <a:ext uri="{9D8B030D-6E8A-4147-A177-3AD203B41FA5}">
                      <a16:colId xmlns:a16="http://schemas.microsoft.com/office/drawing/2014/main" val="1578963073"/>
                    </a:ext>
                  </a:extLst>
                </a:gridCol>
              </a:tblGrid>
              <a:tr h="4869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Model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Val Top-1 Acc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Val Top-5 Acc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V2 Top-1 Acc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V2 Top-5 Acc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Top-1 Gap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Top-5 Gap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058354"/>
                  </a:ext>
                </a:extLst>
              </a:tr>
              <a:tr h="3671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Inceptionv3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77.90%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93.70%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63.87%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85.17%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14.03%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8.53%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952249"/>
                  </a:ext>
                </a:extLst>
              </a:tr>
              <a:tr h="6956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Inceptionv3-epoch 5</a:t>
                      </a:r>
                    </a:p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78.15%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(+0.25%)</a:t>
                      </a:r>
                      <a:endParaRPr lang="zh-CN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94.10%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(+0.40%)</a:t>
                      </a:r>
                      <a:endParaRPr lang="zh-CN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63.90%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(+0.03%)</a:t>
                      </a:r>
                      <a:endParaRPr lang="zh-CN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85.19%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(+0.02%)</a:t>
                      </a:r>
                      <a:endParaRPr lang="zh-CN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14.25%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(+0.22%)</a:t>
                      </a:r>
                    </a:p>
                    <a:p>
                      <a:pPr algn="ctr"/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8.91%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(+0.38%)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132843"/>
                  </a:ext>
                </a:extLst>
              </a:tr>
              <a:tr h="4869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Inceptionv3</a:t>
                      </a:r>
                    </a:p>
                    <a:p>
                      <a:pPr algn="ctr"/>
                      <a:r>
                        <a:rPr lang="en-US" altLang="zh-CN" sz="1400" dirty="0"/>
                        <a:t>(v2)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78.10%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(+0.20%)</a:t>
                      </a:r>
                      <a:endParaRPr lang="zh-CN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93.98%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(+0.28%)</a:t>
                      </a:r>
                      <a:endParaRPr lang="zh-CN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63.79%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(-0.08%)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85.12%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(-0.05%)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14.31%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(+0.28%)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8.86%</a:t>
                      </a: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(+0.33%)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887631"/>
                  </a:ext>
                </a:extLst>
              </a:tr>
              <a:tr h="4869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Inceptionv3-epoch 5</a:t>
                      </a:r>
                    </a:p>
                    <a:p>
                      <a:pPr algn="ctr"/>
                      <a:r>
                        <a:rPr lang="en-US" altLang="zh-CN" sz="1400" dirty="0"/>
                        <a:t>(v3)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78.19%</a:t>
                      </a:r>
                    </a:p>
                    <a:p>
                      <a:pPr algn="ctr"/>
                      <a:r>
                        <a:rPr lang="zh-CN" altLang="en-US" sz="1400" dirty="0">
                          <a:solidFill>
                            <a:srgbClr val="00B050"/>
                          </a:solidFill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+0.29%</a:t>
                      </a:r>
                      <a:r>
                        <a:rPr lang="zh-CN" altLang="en-US" sz="1400" dirty="0">
                          <a:solidFill>
                            <a:srgbClr val="00B050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94.13%</a:t>
                      </a:r>
                    </a:p>
                    <a:p>
                      <a:pPr algn="ctr"/>
                      <a:r>
                        <a:rPr lang="zh-CN" altLang="en-US" sz="1400" dirty="0">
                          <a:solidFill>
                            <a:srgbClr val="00B050"/>
                          </a:solidFill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+0.43%</a:t>
                      </a:r>
                      <a:r>
                        <a:rPr lang="zh-CN" altLang="en-US" sz="1400" dirty="0">
                          <a:solidFill>
                            <a:srgbClr val="00B050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63.87%</a:t>
                      </a:r>
                    </a:p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+0.00%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85.18%</a:t>
                      </a:r>
                    </a:p>
                    <a:p>
                      <a:pPr algn="ctr"/>
                      <a:r>
                        <a:rPr lang="zh-CN" altLang="en-US" sz="1400" dirty="0">
                          <a:solidFill>
                            <a:srgbClr val="00B050"/>
                          </a:solidFill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+0.01%</a:t>
                      </a:r>
                      <a:r>
                        <a:rPr lang="zh-CN" altLang="en-US" sz="1400" dirty="0">
                          <a:solidFill>
                            <a:srgbClr val="00B050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14.32%</a:t>
                      </a:r>
                    </a:p>
                    <a:p>
                      <a:pPr algn="ctr"/>
                      <a:r>
                        <a:rPr lang="zh-CN" altLang="en-US" sz="1400" dirty="0">
                          <a:solidFill>
                            <a:srgbClr val="FF0000"/>
                          </a:solidFill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+0.29%</a:t>
                      </a:r>
                      <a:r>
                        <a:rPr lang="zh-CN" altLang="en-US" sz="1400" dirty="0">
                          <a:solidFill>
                            <a:srgbClr val="FF0000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8.92%</a:t>
                      </a:r>
                    </a:p>
                    <a:p>
                      <a:pPr algn="ctr"/>
                      <a:r>
                        <a:rPr lang="zh-CN" altLang="en-US" sz="1400" dirty="0">
                          <a:solidFill>
                            <a:srgbClr val="FF0000"/>
                          </a:solidFill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+0.39%</a:t>
                      </a:r>
                      <a:r>
                        <a:rPr lang="zh-CN" altLang="en-US" sz="1400" dirty="0">
                          <a:solidFill>
                            <a:srgbClr val="FF0000"/>
                          </a:solidFill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277069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5C7F8180-F989-194C-ABDB-55D64B75019A}"/>
              </a:ext>
            </a:extLst>
          </p:cNvPr>
          <p:cNvSpPr txBox="1"/>
          <p:nvPr/>
        </p:nvSpPr>
        <p:spPr>
          <a:xfrm>
            <a:off x="8739963" y="1520456"/>
            <a:ext cx="3115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on Full ImageNet will increase accuracy on both the validation sets, and increases gap.</a:t>
            </a:r>
          </a:p>
          <a:p>
            <a:pPr marL="342900" indent="-342900">
              <a:buAutoNum type="arabicPeriod"/>
            </a:pP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It looks like that current XGIR tends to increase the accuracy on validation set only, but not Imagenetv2.</a:t>
            </a:r>
          </a:p>
          <a:p>
            <a:pPr marL="342900" indent="-342900">
              <a:buAutoNum type="arabicPeriod"/>
            </a:pP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And instead larger the gap.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686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7" y="182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Analysis on Wrong Prediction 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 descr="电视萤幕里有许多照片&#10;&#10;中度可信度描述已自动生成">
            <a:extLst>
              <a:ext uri="{FF2B5EF4-FFF2-40B4-BE49-F238E27FC236}">
                <a16:creationId xmlns:a16="http://schemas.microsoft.com/office/drawing/2014/main" id="{241CFD78-2D18-AE46-9A1F-0EE93ED35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39" r="2538" b="51016"/>
          <a:stretch/>
        </p:blipFill>
        <p:spPr>
          <a:xfrm>
            <a:off x="269503" y="1019194"/>
            <a:ext cx="4840954" cy="5689950"/>
          </a:xfrm>
          <a:prstGeom prst="rect">
            <a:avLst/>
          </a:prstGeom>
        </p:spPr>
      </p:pic>
      <p:pic>
        <p:nvPicPr>
          <p:cNvPr id="9" name="图片 8" descr="电视萤幕里有许多照片&#10;&#10;中度可信度描述已自动生成">
            <a:extLst>
              <a:ext uri="{FF2B5EF4-FFF2-40B4-BE49-F238E27FC236}">
                <a16:creationId xmlns:a16="http://schemas.microsoft.com/office/drawing/2014/main" id="{ECD47C16-B8AE-AE4D-9014-37468175E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33" r="8684" b="9584"/>
          <a:stretch/>
        </p:blipFill>
        <p:spPr>
          <a:xfrm>
            <a:off x="5620987" y="1113342"/>
            <a:ext cx="4397335" cy="582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64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7" y="182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Analysis on Wrong Prediction 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F6EC0C-E259-094B-97EE-06C769993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6" y="2352292"/>
            <a:ext cx="10313581" cy="42141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21ACCA5-4DB0-3B42-BDF5-7A914BB8D6AA}"/>
              </a:ext>
            </a:extLst>
          </p:cNvPr>
          <p:cNvSpPr txBox="1"/>
          <p:nvPr/>
        </p:nvSpPr>
        <p:spPr>
          <a:xfrm>
            <a:off x="565206" y="1343818"/>
            <a:ext cx="6728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Most of wrong prediction are not caused by class co-occurrence,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But class-occurrence is an important reason of wrong prediction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1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7" y="182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 of types of error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F14431-030B-2849-B8BD-988BA86C63FD}"/>
              </a:ext>
            </a:extLst>
          </p:cNvPr>
          <p:cNvSpPr/>
          <p:nvPr/>
        </p:nvSpPr>
        <p:spPr>
          <a:xfrm>
            <a:off x="278127" y="1843950"/>
            <a:ext cx="1114124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 Type I Error, True GroundTruth Attention, Wrong Prediction Attention (Largest Proportion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, at least 40% ~ 50%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 Type II Error, Wrong GroundTruth Attention, True Prediction Attention (Mislabled issue, Few examples)</a:t>
            </a:r>
          </a:p>
          <a:p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 Type III Error, Both GroundTruth Attention and Wrong Prediction Attention are True (Class Co-occurence, Second Largest Proportion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, around 10% ~ 20%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Type IV Error, Both GroundTruth Attention and Wrong Prediction Attention are Wrong (Impossible to solve, Rare)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We should mainly Focus on Type I &amp; Type III Error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060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9" y="0"/>
            <a:ext cx="11247566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Idea of when to adopt XGIR, based on type of error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FEBEDF-C51A-264D-AB31-AF07A6BDC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044" y="1063919"/>
            <a:ext cx="6868021" cy="579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33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9" y="0"/>
            <a:ext cx="11247566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Idea of when to adopt XGIR, based on type of error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6BED1FC-BD76-5340-A9A5-745AF11F85B5}"/>
              </a:ext>
            </a:extLst>
          </p:cNvPr>
          <p:cNvSpPr/>
          <p:nvPr/>
        </p:nvSpPr>
        <p:spPr>
          <a:xfrm>
            <a:off x="372139" y="1932939"/>
            <a:ext cx="1083457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Problem: </a:t>
            </a:r>
          </a:p>
          <a:p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    There is no way to know the True Attention Location in ImageNet Data (Unlike Object Detection Dataset)</a:t>
            </a:r>
          </a:p>
          <a:p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    How to measure the difference of the location of GroundTruth Attention and Wrong Prediction Attention? </a:t>
            </a:r>
          </a:p>
          <a:p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1. Presume that (As we previously did)</a:t>
            </a:r>
          </a:p>
          <a:p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    examples with low C-perplexity always have Correct GroundTruth Attention</a:t>
            </a:r>
          </a:p>
          <a:p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    examples with high C-perplexity always have Wrong GroundTruth Attention</a:t>
            </a:r>
          </a:p>
          <a:p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2. Introduce some tools to measure the difference</a:t>
            </a:r>
          </a:p>
        </p:txBody>
      </p:sp>
    </p:spTree>
    <p:extLst>
      <p:ext uri="{BB962C8B-B14F-4D97-AF65-F5344CB8AC3E}">
        <p14:creationId xmlns:p14="http://schemas.microsoft.com/office/powerpoint/2010/main" val="1211821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7" y="182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Version 1: Completely follow original idea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3A2F69-7696-BB4C-8B46-00787FFC4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87" y="1478479"/>
            <a:ext cx="11619016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Compute New Training Set: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Use Perplexity to filter pure examples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	Define the C-perplexity percentile = 20% as threshold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	Define the X-perplexity threshold = 0.3</a:t>
            </a:r>
          </a:p>
          <a:p>
            <a:pPr marL="514350" indent="-514350">
              <a:lnSpc>
                <a:spcPct val="150000"/>
              </a:lnSpc>
              <a:buAutoNum type="arabicPeriod" startAt="2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No Union Training, only used examples from (1)</a:t>
            </a:r>
          </a:p>
          <a:p>
            <a:pPr marL="514350" indent="-514350">
              <a:lnSpc>
                <a:spcPct val="150000"/>
              </a:lnSpc>
              <a:buAutoNum type="arabicPeriod" startAt="2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Generate examples with no background using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Gradcam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and  </a:t>
            </a:r>
          </a:p>
          <a:p>
            <a:pPr marL="514350" indent="-514350">
              <a:lnSpc>
                <a:spcPct val="150000"/>
              </a:lnSpc>
              <a:buAutoNum type="arabicPeriod" startAt="2"/>
            </a:pP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141D78-9DE5-154E-890B-508700324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256" y="5155914"/>
            <a:ext cx="2411061" cy="4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7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7" y="182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Version 1: Completely follow original idea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3A2F69-7696-BB4C-8B46-00787FFC4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87" y="1478479"/>
            <a:ext cx="11619016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Training Setting:</a:t>
            </a:r>
          </a:p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EPOCHS = 10</a:t>
            </a:r>
          </a:p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LEARNING RATE = 1e-5, ADAM</a:t>
            </a: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0FF40F-8B7E-384B-86AF-190A4663D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02" y="3595669"/>
            <a:ext cx="2908283" cy="4659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AD6024-BED3-7647-828A-116CE69E3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394" y="3595669"/>
            <a:ext cx="2499278" cy="46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24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D7B15-3028-704F-A788-B3E0B8C41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1825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Version 1: Completely follow original idea</a:t>
            </a:r>
            <a:endParaRPr kumimoji="1"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3089F38-2791-D143-B516-1D206D9E7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063245"/>
              </p:ext>
            </p:extLst>
          </p:nvPr>
        </p:nvGraphicFramePr>
        <p:xfrm>
          <a:off x="545592" y="2064016"/>
          <a:ext cx="10118864" cy="2729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552">
                  <a:extLst>
                    <a:ext uri="{9D8B030D-6E8A-4147-A177-3AD203B41FA5}">
                      <a16:colId xmlns:a16="http://schemas.microsoft.com/office/drawing/2014/main" val="3151178053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1813929058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3518724759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2620714711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4212971254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3077794742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1578963073"/>
                    </a:ext>
                  </a:extLst>
                </a:gridCol>
              </a:tblGrid>
              <a:tr h="90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Val Top-1 Acc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Val Top-5 Acc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 Top-1 Acc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 Top-5 Acc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Top-1 Gap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Top-5 Gap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058354"/>
                  </a:ext>
                </a:extLst>
              </a:tr>
              <a:tr h="90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75.67%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92.44%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63.01%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84.14%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12.66%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8.30%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952249"/>
                  </a:ext>
                </a:extLst>
              </a:tr>
              <a:tr h="90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ResNet50</a:t>
                      </a:r>
                    </a:p>
                    <a:p>
                      <a:pPr algn="ctr"/>
                      <a:r>
                        <a:rPr lang="en-US" altLang="zh-CN" dirty="0"/>
                        <a:t>(v1)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74.89%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(-0.78%)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91.57%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(-0.87%)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62.55%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(-0.46%)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84.01%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(-0.13%)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12.34%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(-0.32%)</a:t>
                      </a:r>
                    </a:p>
                    <a:p>
                      <a:pPr algn="ctr"/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7.56%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(-0.74%)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132843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CF478CF1-9D5E-E94F-8842-9622C8496390}"/>
              </a:ext>
            </a:extLst>
          </p:cNvPr>
          <p:cNvSpPr txBox="1"/>
          <p:nvPr/>
        </p:nvSpPr>
        <p:spPr>
          <a:xfrm>
            <a:off x="545591" y="5348177"/>
            <a:ext cx="9980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Both Accuracy on validation set and imagenetv2 drops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The Accuracy gap decreases.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Observed that bias distribution of v1 is very different from baseline’s</a:t>
            </a:r>
            <a:r>
              <a:rPr kumimoji="1" lang="zh-CN" altLang="en-US" dirty="0"/>
              <a:t>（</a:t>
            </a:r>
            <a:r>
              <a:rPr kumimoji="1" lang="en-US" altLang="zh-CN" dirty="0"/>
              <a:t>forget to save fig).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4768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D7B15-3028-704F-A788-B3E0B8C41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1825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Version 1: Problems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D1CBE3-6491-5C41-98FA-4877830EB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83" y="1711693"/>
            <a:ext cx="3204023" cy="26231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2CD025-7F33-AB4B-902D-E0605144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414" y="1711693"/>
            <a:ext cx="3352800" cy="27241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000D4B-8A2C-B94F-81FD-ED40EF272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733" y="1654839"/>
            <a:ext cx="3371850" cy="27368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B61C692-8C78-2B4D-B911-5BB36DF2509E}"/>
              </a:ext>
            </a:extLst>
          </p:cNvPr>
          <p:cNvSpPr txBox="1"/>
          <p:nvPr/>
        </p:nvSpPr>
        <p:spPr>
          <a:xfrm>
            <a:off x="545591" y="1285507"/>
            <a:ext cx="732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Small delta1 fails to locate the ground truth object precisely. 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BBD4A98-C8C5-3A41-A8D8-4FE922892E20}"/>
              </a:ext>
            </a:extLst>
          </p:cNvPr>
          <p:cNvSpPr txBox="1"/>
          <p:nvPr/>
        </p:nvSpPr>
        <p:spPr>
          <a:xfrm>
            <a:off x="545590" y="4702709"/>
            <a:ext cx="9268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Apply filter to the whole training set leads to</a:t>
            </a:r>
            <a:r>
              <a:rPr kumimoji="1" lang="zh-CN" altLang="en-US" dirty="0"/>
              <a:t> </a:t>
            </a:r>
            <a:r>
              <a:rPr kumimoji="1" lang="en-US" altLang="zh-CN" dirty="0"/>
              <a:t>unbalance distribution among labels</a:t>
            </a:r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The distribution of bias changed a lot, which is not ideal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3418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7" y="182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Version 2: Fix some problems based on v1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3A2F69-7696-BB4C-8B46-00787FFC4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87" y="1478479"/>
            <a:ext cx="11619016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Compute New Training Set: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C-Perplexity only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to filter pure examples 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each class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	Define the C-perplexity percentile = 20% as threshold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	Maintain Class balance</a:t>
            </a:r>
          </a:p>
          <a:p>
            <a:pPr marL="514350" indent="-514350">
              <a:lnSpc>
                <a:spcPct val="150000"/>
              </a:lnSpc>
              <a:buAutoNum type="arabicPeriod" startAt="2"/>
            </a:pP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Union Training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x_newtrain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</a:p>
          <a:p>
            <a:pPr marL="514350" indent="-514350">
              <a:lnSpc>
                <a:spcPct val="150000"/>
              </a:lnSpc>
              <a:buAutoNum type="arabicPeriod" startAt="2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Generate examples with no background using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Gradcam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and  </a:t>
            </a:r>
          </a:p>
          <a:p>
            <a:pPr marL="514350" indent="-514350">
              <a:lnSpc>
                <a:spcPct val="150000"/>
              </a:lnSpc>
              <a:buAutoNum type="arabicPeriod" startAt="2"/>
            </a:pP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6BA1B-E240-D34D-A775-33CBEF161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185" y="4392426"/>
            <a:ext cx="2973966" cy="4472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3AB20E-1F63-0348-8A09-49745C502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561" y="5152674"/>
            <a:ext cx="2327642" cy="4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91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7" y="182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Version 2: Fix some problems based on v1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3A2F69-7696-BB4C-8B46-00787FFC4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87" y="1478479"/>
            <a:ext cx="11619016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Training Setting:</a:t>
            </a:r>
          </a:p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EPOCHS = 10</a:t>
            </a:r>
          </a:p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LEARNING RATE = </a:t>
            </a:r>
            <a:r>
              <a:rPr kumimoji="1" lang="en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1e-6</a:t>
            </a:r>
            <a:r>
              <a:rPr kumimoji="1" lang="e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, ADAM</a:t>
            </a:r>
          </a:p>
          <a:p>
            <a:pPr>
              <a:lnSpc>
                <a:spcPct val="150000"/>
              </a:lnSpc>
            </a:pPr>
            <a:r>
              <a:rPr kumimoji="1" lang="en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Adopt weight decay on W &amp; b</a:t>
            </a:r>
          </a:p>
          <a:p>
            <a:pPr>
              <a:lnSpc>
                <a:spcPct val="150000"/>
              </a:lnSpc>
            </a:pPr>
            <a:r>
              <a:rPr kumimoji="1" lang="en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intervention to change feature values </a:t>
            </a: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78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D7B15-3028-704F-A788-B3E0B8C41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1825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Version 2: Fix some problems based on v1</a:t>
            </a:r>
            <a:endParaRPr kumimoji="1"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3089F38-2791-D143-B516-1D206D9E7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411933"/>
              </p:ext>
            </p:extLst>
          </p:nvPr>
        </p:nvGraphicFramePr>
        <p:xfrm>
          <a:off x="651917" y="1610124"/>
          <a:ext cx="10118864" cy="3637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552">
                  <a:extLst>
                    <a:ext uri="{9D8B030D-6E8A-4147-A177-3AD203B41FA5}">
                      <a16:colId xmlns:a16="http://schemas.microsoft.com/office/drawing/2014/main" val="3151178053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1813929058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3518724759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2620714711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4212971254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3077794742"/>
                    </a:ext>
                  </a:extLst>
                </a:gridCol>
                <a:gridCol w="1445552">
                  <a:extLst>
                    <a:ext uri="{9D8B030D-6E8A-4147-A177-3AD203B41FA5}">
                      <a16:colId xmlns:a16="http://schemas.microsoft.com/office/drawing/2014/main" val="1578963073"/>
                    </a:ext>
                  </a:extLst>
                </a:gridCol>
              </a:tblGrid>
              <a:tr h="90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Val Top-1 Acc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Val Top-5 Acc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 Top-1 Acc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 Top-5 Acc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Top-1 Gap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Top-5 Gap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058354"/>
                  </a:ext>
                </a:extLst>
              </a:tr>
              <a:tr h="90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75.67%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92.44%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63.01%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84.14%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12.66%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8.30%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952249"/>
                  </a:ext>
                </a:extLst>
              </a:tr>
              <a:tr h="90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ResNet50</a:t>
                      </a:r>
                    </a:p>
                    <a:p>
                      <a:pPr algn="ctr"/>
                      <a:r>
                        <a:rPr lang="en-US" altLang="zh-CN" dirty="0"/>
                        <a:t>(v1)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74.89%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(-0.78%)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91.57%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(-0.87%)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62.55%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(-0.46%)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84.01%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(-0.13%)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12.34%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(-0.32%)</a:t>
                      </a:r>
                    </a:p>
                    <a:p>
                      <a:pPr algn="ctr"/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7.56%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(-0.74%)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132843"/>
                  </a:ext>
                </a:extLst>
              </a:tr>
              <a:tr h="90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ResNet50</a:t>
                      </a:r>
                    </a:p>
                    <a:p>
                      <a:pPr algn="ctr"/>
                      <a:r>
                        <a:rPr lang="en-US" altLang="zh-CN" dirty="0"/>
                        <a:t>(v2)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75.76%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(+0.11%)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92.59%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(+0.13%)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62.98%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(-0.03%)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84.13%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(-0.01%)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12.78%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(+0.12%)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8.46%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(+0.16%)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88763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CF478CF1-9D5E-E94F-8842-9622C8496390}"/>
              </a:ext>
            </a:extLst>
          </p:cNvPr>
          <p:cNvSpPr txBox="1"/>
          <p:nvPr/>
        </p:nvSpPr>
        <p:spPr>
          <a:xfrm>
            <a:off x="651917" y="5390708"/>
            <a:ext cx="9236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Accuracy on validation set and imagenet-v2 are significantly better than v1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But the gap is even worse than baseline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The distribution of v1’s weight &amp; bias become similar to baseline’s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77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B762-B72F-A844-8BCF-C919983E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7" y="182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A finding: baseline model train on full </a:t>
            </a:r>
            <a:r>
              <a:rPr kumimoji="1" lang="en-US" altLang="zh-CN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Imagenet</a:t>
            </a:r>
            <a:endParaRPr kumimoji="1"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3A2F69-7696-BB4C-8B46-00787FFC4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87" y="982157"/>
            <a:ext cx="11619016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Let the baseline model train on full ImageNet for some epochs using same parameters </a:t>
            </a:r>
          </a:p>
          <a:p>
            <a:pPr lvl="1">
              <a:lnSpc>
                <a:spcPct val="150000"/>
              </a:lnSpc>
            </a:pPr>
            <a:r>
              <a:rPr kumimoji="1" lang="en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Keep Track on its performance on validation set and imagenetv2</a:t>
            </a:r>
          </a:p>
          <a:p>
            <a:pPr lvl="1">
              <a:lnSpc>
                <a:spcPct val="150000"/>
              </a:lnSpc>
            </a:pPr>
            <a:r>
              <a:rPr kumimoji="1" lang="en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Here the baseline used in Inceptionv3</a:t>
            </a:r>
          </a:p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Advice proposed by Gao Han</a:t>
            </a:r>
          </a:p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Acc on validation set &amp; Imagenetv2 increases, gap increases (not shown)</a:t>
            </a:r>
          </a:p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The performance of XGIR will be affected by this.</a:t>
            </a: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483D78B-DFF8-6B47-88A2-E8F0A433A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880499"/>
              </p:ext>
            </p:extLst>
          </p:nvPr>
        </p:nvGraphicFramePr>
        <p:xfrm>
          <a:off x="2040423" y="4163146"/>
          <a:ext cx="716112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363">
                  <a:extLst>
                    <a:ext uri="{9D8B030D-6E8A-4147-A177-3AD203B41FA5}">
                      <a16:colId xmlns:a16="http://schemas.microsoft.com/office/drawing/2014/main" val="99641154"/>
                    </a:ext>
                  </a:extLst>
                </a:gridCol>
                <a:gridCol w="3019647">
                  <a:extLst>
                    <a:ext uri="{9D8B030D-6E8A-4147-A177-3AD203B41FA5}">
                      <a16:colId xmlns:a16="http://schemas.microsoft.com/office/drawing/2014/main" val="1300683453"/>
                    </a:ext>
                  </a:extLst>
                </a:gridCol>
                <a:gridCol w="2977117">
                  <a:extLst>
                    <a:ext uri="{9D8B030D-6E8A-4147-A177-3AD203B41FA5}">
                      <a16:colId xmlns:a16="http://schemas.microsoft.com/office/drawing/2014/main" val="3799860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Epoch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Top-1 acc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Top-5 acc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799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93.70%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152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93.99%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227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94.09%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654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78.06%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94.12%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99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78.12%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94.15%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732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78.15%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94.10%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963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484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6308</TotalTime>
  <Words>1152</Words>
  <Application>Microsoft Macintosh PowerPoint</Application>
  <PresentationFormat>宽屏</PresentationFormat>
  <Paragraphs>281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等线 Light</vt:lpstr>
      <vt:lpstr>Arial</vt:lpstr>
      <vt:lpstr>Calibri</vt:lpstr>
      <vt:lpstr>Office 主题​​</vt:lpstr>
      <vt:lpstr>XAI-Guided Interventional Retraining for Domain Adaptation Progress Report  </vt:lpstr>
      <vt:lpstr>Version 1: Completely follow original idea</vt:lpstr>
      <vt:lpstr>Version 1: Completely follow original idea</vt:lpstr>
      <vt:lpstr>Version 1: Completely follow original idea</vt:lpstr>
      <vt:lpstr>Version 1: Problems</vt:lpstr>
      <vt:lpstr>Version 2: Fix some problems based on v1</vt:lpstr>
      <vt:lpstr>Version 2: Fix some problems based on v1</vt:lpstr>
      <vt:lpstr>Version 2: Fix some problems based on v1</vt:lpstr>
      <vt:lpstr>A finding: baseline model train on full Imagenet</vt:lpstr>
      <vt:lpstr>Version 3: Adopt different baseline based on v2</vt:lpstr>
      <vt:lpstr>Version 3: Adopt different baseline based on v2</vt:lpstr>
      <vt:lpstr>Analysis on Wrong Prediction </vt:lpstr>
      <vt:lpstr>Analysis on Wrong Prediction </vt:lpstr>
      <vt:lpstr>Definition of types of error</vt:lpstr>
      <vt:lpstr>Idea of when to adopt XGIR, based on type of error</vt:lpstr>
      <vt:lpstr>Idea of when to adopt XGIR, based on type of error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XAI-Guided Interventional Retraining for Domain Adaptation  </dc:title>
  <dc:creator>邱 曜文</dc:creator>
  <cp:lastModifiedBy>邱 曜文</cp:lastModifiedBy>
  <cp:revision>72</cp:revision>
  <dcterms:created xsi:type="dcterms:W3CDTF">2022-02-24T13:09:33Z</dcterms:created>
  <dcterms:modified xsi:type="dcterms:W3CDTF">2022-04-12T12:04:40Z</dcterms:modified>
</cp:coreProperties>
</file>